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375" r:id="rId3"/>
    <p:sldId id="376" r:id="rId4"/>
    <p:sldId id="365" r:id="rId5"/>
    <p:sldId id="360" r:id="rId6"/>
    <p:sldId id="350" r:id="rId7"/>
    <p:sldId id="361" r:id="rId8"/>
    <p:sldId id="296" r:id="rId9"/>
    <p:sldId id="352" r:id="rId10"/>
    <p:sldId id="307" r:id="rId11"/>
    <p:sldId id="362" r:id="rId12"/>
    <p:sldId id="371" r:id="rId13"/>
    <p:sldId id="337" r:id="rId14"/>
    <p:sldId id="366" r:id="rId15"/>
    <p:sldId id="354" r:id="rId16"/>
    <p:sldId id="363" r:id="rId17"/>
    <p:sldId id="308" r:id="rId18"/>
    <p:sldId id="309" r:id="rId19"/>
    <p:sldId id="311" r:id="rId20"/>
    <p:sldId id="342" r:id="rId21"/>
    <p:sldId id="355" r:id="rId22"/>
    <p:sldId id="369" r:id="rId23"/>
    <p:sldId id="356" r:id="rId24"/>
    <p:sldId id="262" r:id="rId25"/>
    <p:sldId id="373" r:id="rId26"/>
    <p:sldId id="370" r:id="rId27"/>
    <p:sldId id="372"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995"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9AED9583-606B-4B41-9C81-DCC469043585}" type="datetimeFigureOut">
              <a:rPr lang="en-US" smtClean="0"/>
              <a:pPr/>
              <a:t>4/18/2023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E939836-00A1-4343-B29A-E1C4CEE73658}" type="slidenum">
              <a:rPr lang="en-US" smtClean="0"/>
              <a:pPr/>
              <a:t>‹#›</a:t>
            </a:fld>
            <a:endParaRPr lang="en-US"/>
          </a:p>
        </p:txBody>
      </p:sp>
    </p:spTree>
    <p:extLst>
      <p:ext uri="{BB962C8B-B14F-4D97-AF65-F5344CB8AC3E}">
        <p14:creationId xmlns:p14="http://schemas.microsoft.com/office/powerpoint/2010/main" xmlns="" val="3630464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AED9583-606B-4B41-9C81-DCC469043585}" type="datetimeFigureOut">
              <a:rPr lang="en-US" smtClean="0"/>
              <a:pPr/>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39836-00A1-4343-B29A-E1C4CEE73658}" type="slidenum">
              <a:rPr lang="en-US" smtClean="0"/>
              <a:pPr/>
              <a:t>‹#›</a:t>
            </a:fld>
            <a:endParaRPr lang="en-US"/>
          </a:p>
        </p:txBody>
      </p:sp>
    </p:spTree>
    <p:extLst>
      <p:ext uri="{BB962C8B-B14F-4D97-AF65-F5344CB8AC3E}">
        <p14:creationId xmlns:p14="http://schemas.microsoft.com/office/powerpoint/2010/main" xmlns="" val="240435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AED9583-606B-4B41-9C81-DCC469043585}" type="datetimeFigureOut">
              <a:rPr lang="en-US" smtClean="0"/>
              <a:pPr/>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39836-00A1-4343-B29A-E1C4CEE73658}" type="slidenum">
              <a:rPr lang="en-US" smtClean="0"/>
              <a:pPr/>
              <a:t>‹#›</a:t>
            </a:fld>
            <a:endParaRPr lang="en-US"/>
          </a:p>
        </p:txBody>
      </p:sp>
    </p:spTree>
    <p:extLst>
      <p:ext uri="{BB962C8B-B14F-4D97-AF65-F5344CB8AC3E}">
        <p14:creationId xmlns:p14="http://schemas.microsoft.com/office/powerpoint/2010/main" xmlns="" val="3758137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AED9583-606B-4B41-9C81-DCC469043585}" type="datetimeFigureOut">
              <a:rPr lang="en-US" smtClean="0"/>
              <a:pPr/>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39836-00A1-4343-B29A-E1C4CEE73658}" type="slidenum">
              <a:rPr lang="en-US" smtClean="0"/>
              <a:pPr/>
              <a:t>‹#›</a:t>
            </a:fld>
            <a:endParaRPr lang="en-US"/>
          </a:p>
        </p:txBody>
      </p:sp>
    </p:spTree>
    <p:extLst>
      <p:ext uri="{BB962C8B-B14F-4D97-AF65-F5344CB8AC3E}">
        <p14:creationId xmlns:p14="http://schemas.microsoft.com/office/powerpoint/2010/main" xmlns="" val="839652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9AED9583-606B-4B41-9C81-DCC469043585}" type="datetimeFigureOut">
              <a:rPr lang="en-US" smtClean="0"/>
              <a:pPr/>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39836-00A1-4343-B29A-E1C4CEE73658}" type="slidenum">
              <a:rPr lang="en-US" smtClean="0"/>
              <a:pPr/>
              <a:t>‹#›</a:t>
            </a:fld>
            <a:endParaRPr lang="en-US"/>
          </a:p>
        </p:txBody>
      </p:sp>
    </p:spTree>
    <p:extLst>
      <p:ext uri="{BB962C8B-B14F-4D97-AF65-F5344CB8AC3E}">
        <p14:creationId xmlns:p14="http://schemas.microsoft.com/office/powerpoint/2010/main" xmlns="" val="2472262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AED9583-606B-4B41-9C81-DCC469043585}" type="datetimeFigureOut">
              <a:rPr lang="en-US" smtClean="0"/>
              <a:pPr/>
              <a:t>4/18/2023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939836-00A1-4343-B29A-E1C4CEE73658}" type="slidenum">
              <a:rPr lang="en-US" smtClean="0"/>
              <a:pPr/>
              <a:t>‹#›</a:t>
            </a:fld>
            <a:endParaRPr lang="en-US"/>
          </a:p>
        </p:txBody>
      </p:sp>
    </p:spTree>
    <p:extLst>
      <p:ext uri="{BB962C8B-B14F-4D97-AF65-F5344CB8AC3E}">
        <p14:creationId xmlns:p14="http://schemas.microsoft.com/office/powerpoint/2010/main" xmlns="" val="1976820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9AED9583-606B-4B41-9C81-DCC469043585}" type="datetimeFigureOut">
              <a:rPr lang="en-US" smtClean="0"/>
              <a:pPr/>
              <a:t>4/18/2023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939836-00A1-4343-B29A-E1C4CEE73658}" type="slidenum">
              <a:rPr lang="en-US" smtClean="0"/>
              <a:pPr/>
              <a:t>‹#›</a:t>
            </a:fld>
            <a:endParaRPr lang="en-US"/>
          </a:p>
        </p:txBody>
      </p:sp>
    </p:spTree>
    <p:extLst>
      <p:ext uri="{BB962C8B-B14F-4D97-AF65-F5344CB8AC3E}">
        <p14:creationId xmlns:p14="http://schemas.microsoft.com/office/powerpoint/2010/main" xmlns="" val="2633409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9AED9583-606B-4B41-9C81-DCC469043585}" type="datetimeFigureOut">
              <a:rPr lang="en-US" smtClean="0"/>
              <a:pPr/>
              <a:t>4/18/2023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939836-00A1-4343-B29A-E1C4CEE73658}" type="slidenum">
              <a:rPr lang="en-US" smtClean="0"/>
              <a:pPr/>
              <a:t>‹#›</a:t>
            </a:fld>
            <a:endParaRPr lang="en-US"/>
          </a:p>
        </p:txBody>
      </p:sp>
    </p:spTree>
    <p:extLst>
      <p:ext uri="{BB962C8B-B14F-4D97-AF65-F5344CB8AC3E}">
        <p14:creationId xmlns:p14="http://schemas.microsoft.com/office/powerpoint/2010/main" xmlns="" val="2703794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ED9583-606B-4B41-9C81-DCC469043585}" type="datetimeFigureOut">
              <a:rPr lang="en-US" smtClean="0"/>
              <a:pPr/>
              <a:t>4/18/2023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939836-00A1-4343-B29A-E1C4CEE73658}" type="slidenum">
              <a:rPr lang="en-US" smtClean="0"/>
              <a:pPr/>
              <a:t>‹#›</a:t>
            </a:fld>
            <a:endParaRPr lang="en-US"/>
          </a:p>
        </p:txBody>
      </p:sp>
    </p:spTree>
    <p:extLst>
      <p:ext uri="{BB962C8B-B14F-4D97-AF65-F5344CB8AC3E}">
        <p14:creationId xmlns:p14="http://schemas.microsoft.com/office/powerpoint/2010/main" xmlns="" val="1015488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AED9583-606B-4B41-9C81-DCC469043585}" type="datetimeFigureOut">
              <a:rPr lang="en-US" smtClean="0"/>
              <a:pPr/>
              <a:t>4/18/2023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939836-00A1-4343-B29A-E1C4CEE73658}" type="slidenum">
              <a:rPr lang="en-US" smtClean="0"/>
              <a:pPr/>
              <a:t>‹#›</a:t>
            </a:fld>
            <a:endParaRPr lang="en-US"/>
          </a:p>
        </p:txBody>
      </p:sp>
    </p:spTree>
    <p:extLst>
      <p:ext uri="{BB962C8B-B14F-4D97-AF65-F5344CB8AC3E}">
        <p14:creationId xmlns:p14="http://schemas.microsoft.com/office/powerpoint/2010/main" xmlns="" val="4103868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9AED9583-606B-4B41-9C81-DCC469043585}" type="datetimeFigureOut">
              <a:rPr lang="en-US" smtClean="0"/>
              <a:pPr/>
              <a:t>4/18/2023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69600" y="6356351"/>
            <a:ext cx="812800" cy="365125"/>
          </a:xfrm>
        </p:spPr>
        <p:txBody>
          <a:bodyPr/>
          <a:lstStyle/>
          <a:p>
            <a:fld id="{0E939836-00A1-4343-B29A-E1C4CEE73658}" type="slidenum">
              <a:rPr lang="en-US" smtClean="0"/>
              <a:pPr/>
              <a:t>‹#›</a:t>
            </a:fld>
            <a:endParaRPr lang="en-US"/>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Tree>
    <p:extLst>
      <p:ext uri="{BB962C8B-B14F-4D97-AF65-F5344CB8AC3E}">
        <p14:creationId xmlns:p14="http://schemas.microsoft.com/office/powerpoint/2010/main" xmlns="" val="1586046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AED9583-606B-4B41-9C81-DCC469043585}" type="datetimeFigureOut">
              <a:rPr lang="en-US" smtClean="0"/>
              <a:pPr/>
              <a:t>4/18/2023</a:t>
            </a:fld>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E939836-00A1-4343-B29A-E1C4CEE73658}" type="slidenum">
              <a:rPr lang="en-US" smtClean="0"/>
              <a:pPr/>
              <a:t>‹#›</a:t>
            </a:fld>
            <a:endParaRPr lang="en-US"/>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grpSp>
    </p:spTree>
    <p:extLst>
      <p:ext uri="{BB962C8B-B14F-4D97-AF65-F5344CB8AC3E}">
        <p14:creationId xmlns:p14="http://schemas.microsoft.com/office/powerpoint/2010/main" xmlns="" val="39165129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928258" y="1143001"/>
            <a:ext cx="7489371" cy="415498"/>
          </a:xfrm>
          <a:prstGeom prst="rect">
            <a:avLst/>
          </a:prstGeom>
          <a:noFill/>
        </p:spPr>
        <p:txBody>
          <a:bodyPr wrap="square" rtlCol="0">
            <a:spAutoFit/>
          </a:bodyPr>
          <a:lstStyle/>
          <a:p>
            <a:r>
              <a:rPr lang="en-US" sz="2100" dirty="0">
                <a:latin typeface="Book Antiqua" panose="02040602050305030304" pitchFamily="18" charset="0"/>
              </a:rPr>
              <a:t>RUNGTA COLLEGE OF DENTAL SCIENCES &amp; RESEARCH </a:t>
            </a:r>
          </a:p>
        </p:txBody>
      </p:sp>
      <p:sp>
        <p:nvSpPr>
          <p:cNvPr id="4" name="TextBox 3"/>
          <p:cNvSpPr txBox="1"/>
          <p:nvPr/>
        </p:nvSpPr>
        <p:spPr>
          <a:xfrm>
            <a:off x="1632856" y="2707821"/>
            <a:ext cx="7739744" cy="738664"/>
          </a:xfrm>
          <a:prstGeom prst="rect">
            <a:avLst/>
          </a:prstGeom>
          <a:noFill/>
        </p:spPr>
        <p:txBody>
          <a:bodyPr wrap="square" rtlCol="0">
            <a:spAutoFit/>
          </a:bodyPr>
          <a:lstStyle/>
          <a:p>
            <a:r>
              <a:rPr lang="en-US" sz="2100" dirty="0">
                <a:latin typeface="Book Antiqua" panose="02040602050305030304" pitchFamily="18" charset="0"/>
              </a:rPr>
              <a:t>TITLE OF THE TOPIC- MANAGEMENT OF DEEP CARIOUS LESIONS INDIRECT AND DIRECT PULP CAPPING </a:t>
            </a:r>
          </a:p>
        </p:txBody>
      </p:sp>
      <p:sp>
        <p:nvSpPr>
          <p:cNvPr id="6" name="TextBox 5"/>
          <p:cNvSpPr txBox="1"/>
          <p:nvPr/>
        </p:nvSpPr>
        <p:spPr>
          <a:xfrm>
            <a:off x="1676400" y="5143500"/>
            <a:ext cx="8545286" cy="738664"/>
          </a:xfrm>
          <a:prstGeom prst="rect">
            <a:avLst/>
          </a:prstGeom>
          <a:noFill/>
        </p:spPr>
        <p:txBody>
          <a:bodyPr wrap="square" rtlCol="0">
            <a:spAutoFit/>
          </a:bodyPr>
          <a:lstStyle/>
          <a:p>
            <a:pPr algn="ctr"/>
            <a:r>
              <a:rPr lang="en-US" sz="2100" dirty="0">
                <a:latin typeface="Book Antiqua" panose="02040602050305030304" pitchFamily="18" charset="0"/>
              </a:rPr>
              <a:t>DEPARTMENT OF CONSERVATIVE DENTISTRY AND ENDODONTICS </a:t>
            </a:r>
          </a:p>
        </p:txBody>
      </p:sp>
      <p:pic>
        <p:nvPicPr>
          <p:cNvPr id="7" name="Picture 6"/>
          <p:cNvPicPr>
            <a:picLocks noChangeAspect="1"/>
          </p:cNvPicPr>
          <p:nvPr/>
        </p:nvPicPr>
        <p:blipFill rotWithShape="1">
          <a:blip r:embed="rId2">
            <a:extLst>
              <a:ext uri="{28A0092B-C50C-407E-A947-70E740481C1C}">
                <a14:useLocalDpi xmlns:a14="http://schemas.microsoft.com/office/drawing/2010/main" xmlns="" val="0"/>
              </a:ext>
            </a:extLst>
          </a:blip>
          <a:srcRect l="15781" r="15781"/>
          <a:stretch/>
        </p:blipFill>
        <p:spPr>
          <a:xfrm>
            <a:off x="1524001" y="846365"/>
            <a:ext cx="1393371" cy="1585913"/>
          </a:xfrm>
          <a:prstGeom prst="rect">
            <a:avLst/>
          </a:prstGeom>
        </p:spPr>
      </p:pic>
      <p:sp>
        <p:nvSpPr>
          <p:cNvPr id="2" name="Slide Number Placeholder 1"/>
          <p:cNvSpPr>
            <a:spLocks noGrp="1"/>
          </p:cNvSpPr>
          <p:nvPr>
            <p:ph type="sldNum" sz="quarter" idx="12"/>
          </p:nvPr>
        </p:nvSpPr>
        <p:spPr/>
        <p:txBody>
          <a:bodyPr/>
          <a:lstStyle/>
          <a:p>
            <a:fld id="{72795863-2509-495E-A4D3-2D1EB08AA326}" type="slidenum">
              <a:rPr lang="en-US" smtClean="0"/>
              <a:pPr/>
              <a:t>1</a:t>
            </a:fld>
            <a:endParaRPr lang="en-US" dirty="0"/>
          </a:p>
        </p:txBody>
      </p:sp>
    </p:spTree>
    <p:extLst>
      <p:ext uri="{BB962C8B-B14F-4D97-AF65-F5344CB8AC3E}">
        <p14:creationId xmlns:p14="http://schemas.microsoft.com/office/powerpoint/2010/main" xmlns="" val="1307440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1143000"/>
            <a:ext cx="8229600" cy="1143000"/>
          </a:xfrm>
        </p:spPr>
        <p:txBody>
          <a:bodyPr>
            <a:normAutofit fontScale="90000"/>
          </a:bodyPr>
          <a:lstStyle/>
          <a:p>
            <a:r>
              <a:rPr lang="en-US" dirty="0"/>
              <a:t>Non-vital teeth : Young Permanent Teeth</a:t>
            </a:r>
            <a:br>
              <a:rPr lang="en-US" dirty="0"/>
            </a:br>
            <a:endParaRPr lang="en-US" dirty="0"/>
          </a:p>
        </p:txBody>
      </p:sp>
      <p:sp>
        <p:nvSpPr>
          <p:cNvPr id="3" name="Content Placeholder 2"/>
          <p:cNvSpPr>
            <a:spLocks noGrp="1"/>
          </p:cNvSpPr>
          <p:nvPr>
            <p:ph idx="1"/>
          </p:nvPr>
        </p:nvSpPr>
        <p:spPr/>
        <p:txBody>
          <a:bodyPr>
            <a:normAutofit/>
          </a:bodyPr>
          <a:lstStyle/>
          <a:p>
            <a:pPr>
              <a:buNone/>
            </a:pPr>
            <a:r>
              <a:rPr lang="en-US" dirty="0"/>
              <a:t>• Objectives:</a:t>
            </a:r>
          </a:p>
          <a:p>
            <a:pPr>
              <a:buNone/>
            </a:pPr>
            <a:r>
              <a:rPr lang="en-US" dirty="0"/>
              <a:t>– promote continued apical development</a:t>
            </a:r>
          </a:p>
          <a:p>
            <a:pPr>
              <a:buNone/>
            </a:pPr>
            <a:r>
              <a:rPr lang="en-US" dirty="0"/>
              <a:t>– achieve apical closure (Frank technique)</a:t>
            </a:r>
          </a:p>
          <a:p>
            <a:pPr>
              <a:buNone/>
            </a:pPr>
            <a:r>
              <a:rPr lang="en-US" dirty="0"/>
              <a:t>• Technique: </a:t>
            </a:r>
            <a:r>
              <a:rPr lang="en-US" dirty="0" err="1"/>
              <a:t>apexification</a:t>
            </a:r>
            <a:endParaRPr lang="en-US" dirty="0"/>
          </a:p>
          <a:p>
            <a:pPr>
              <a:buNone/>
            </a:pPr>
            <a:r>
              <a:rPr lang="en-US" dirty="0"/>
              <a:t>– necrotic tissue removal short of apex</a:t>
            </a:r>
          </a:p>
          <a:p>
            <a:pPr>
              <a:buNone/>
            </a:pPr>
            <a:r>
              <a:rPr lang="en-US" dirty="0"/>
              <a:t>– place agent (calcium hydroxide) to achieve</a:t>
            </a:r>
          </a:p>
          <a:p>
            <a:pPr>
              <a:buNone/>
            </a:pPr>
            <a:r>
              <a:rPr lang="en-US" dirty="0"/>
              <a:t>closure or apical stop</a:t>
            </a:r>
          </a:p>
          <a:p>
            <a:pPr>
              <a:buNone/>
            </a:pPr>
            <a:r>
              <a:rPr lang="en-US" dirty="0"/>
              <a:t>– MTA being used in place of calcium hydroxide</a:t>
            </a:r>
          </a:p>
          <a:p>
            <a:endParaRPr lang="en-US" dirty="0"/>
          </a:p>
        </p:txBody>
      </p:sp>
    </p:spTree>
    <p:extLst>
      <p:ext uri="{BB962C8B-B14F-4D97-AF65-F5344CB8AC3E}">
        <p14:creationId xmlns:p14="http://schemas.microsoft.com/office/powerpoint/2010/main" xmlns="" val="3296142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lvl="0">
              <a:buNone/>
            </a:pPr>
            <a:r>
              <a:rPr lang="en-US" dirty="0"/>
              <a:t> </a:t>
            </a:r>
            <a:r>
              <a:rPr lang="en-US" sz="2800" b="1" dirty="0">
                <a:solidFill>
                  <a:srgbClr val="FFFF00"/>
                </a:solidFill>
              </a:rPr>
              <a:t>Pulpectomy or conventional root canal treatment is indicated for a restorable permanent tooth with irreversible </a:t>
            </a:r>
            <a:r>
              <a:rPr lang="en-US" sz="2800" b="1" dirty="0" err="1">
                <a:solidFill>
                  <a:srgbClr val="FFFF00"/>
                </a:solidFill>
              </a:rPr>
              <a:t>pulpitis</a:t>
            </a:r>
            <a:r>
              <a:rPr lang="en-US" sz="2800" b="1" dirty="0">
                <a:solidFill>
                  <a:srgbClr val="FFFF00"/>
                </a:solidFill>
              </a:rPr>
              <a:t> or a necrotic pulp in which the root is formed fully. </a:t>
            </a:r>
          </a:p>
          <a:p>
            <a:pPr lvl="0">
              <a:buFont typeface="Arial" pitchFamily="34" charset="0"/>
              <a:buChar char="•"/>
            </a:pPr>
            <a:r>
              <a:rPr lang="en-US" dirty="0"/>
              <a:t>There should be evidence of a successful filling without gross over extension or </a:t>
            </a:r>
            <a:r>
              <a:rPr lang="en-US" dirty="0" err="1"/>
              <a:t>underfilling</a:t>
            </a:r>
            <a:r>
              <a:rPr lang="en-US" dirty="0"/>
              <a:t> in the presence of a patent canal.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There should be no adverse post-treatment signs or symptoms such as prolonged sensitivity, pain, or swelling, and there should be evidence of resolution of pretreatment pathology with no further breakdown of periradicular supporting tissues clinically or </a:t>
            </a:r>
            <a:r>
              <a:rPr lang="en-US" dirty="0" err="1"/>
              <a:t>radiographically</a:t>
            </a:r>
            <a:r>
              <a:rPr lang="en-US" dirty="0"/>
              <a:t>.</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Apexification </a:t>
            </a:r>
          </a:p>
        </p:txBody>
      </p:sp>
      <p:sp>
        <p:nvSpPr>
          <p:cNvPr id="3" name="Content Placeholder 2"/>
          <p:cNvSpPr>
            <a:spLocks noGrp="1"/>
          </p:cNvSpPr>
          <p:nvPr>
            <p:ph idx="1"/>
          </p:nvPr>
        </p:nvSpPr>
        <p:spPr/>
        <p:txBody>
          <a:bodyPr/>
          <a:lstStyle/>
          <a:p>
            <a:r>
              <a:rPr lang="en-US" dirty="0"/>
              <a:t>Induce root development and apical closure in immature pulpless tooth with open apex.</a:t>
            </a:r>
          </a:p>
          <a:p>
            <a:endParaRPr lang="en-US" dirty="0"/>
          </a:p>
          <a:p>
            <a:r>
              <a:rPr lang="en-US" dirty="0"/>
              <a:t>Indication </a:t>
            </a:r>
          </a:p>
          <a:p>
            <a:r>
              <a:rPr lang="en-US" dirty="0"/>
              <a:t>Young permanent teeth with </a:t>
            </a:r>
            <a:r>
              <a:rPr lang="en-US" dirty="0" err="1"/>
              <a:t>blunderbass</a:t>
            </a:r>
            <a:r>
              <a:rPr lang="en-US" dirty="0"/>
              <a:t> canals and necrotic.</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Material used</a:t>
            </a:r>
          </a:p>
        </p:txBody>
      </p:sp>
      <p:sp>
        <p:nvSpPr>
          <p:cNvPr id="3" name="Content Placeholder 2"/>
          <p:cNvSpPr>
            <a:spLocks noGrp="1"/>
          </p:cNvSpPr>
          <p:nvPr>
            <p:ph idx="1"/>
          </p:nvPr>
        </p:nvSpPr>
        <p:spPr/>
        <p:txBody>
          <a:bodyPr>
            <a:normAutofit fontScale="85000" lnSpcReduction="20000"/>
          </a:bodyPr>
          <a:lstStyle/>
          <a:p>
            <a:r>
              <a:rPr lang="en-US" dirty="0"/>
              <a:t>1. calcium hydroxide</a:t>
            </a:r>
          </a:p>
          <a:p>
            <a:r>
              <a:rPr lang="en-US" dirty="0"/>
              <a:t>2. calcium hydroxide in combination with drugs</a:t>
            </a:r>
          </a:p>
          <a:p>
            <a:r>
              <a:rPr lang="en-US" dirty="0"/>
              <a:t>Camphorated </a:t>
            </a:r>
            <a:r>
              <a:rPr lang="en-US" dirty="0" err="1"/>
              <a:t>paramonochlorophenol</a:t>
            </a:r>
            <a:endParaRPr lang="en-US" dirty="0"/>
          </a:p>
          <a:p>
            <a:r>
              <a:rPr lang="en-US" dirty="0" err="1"/>
              <a:t>Cresanol</a:t>
            </a:r>
            <a:endParaRPr lang="en-US" dirty="0"/>
          </a:p>
          <a:p>
            <a:r>
              <a:rPr lang="en-US" dirty="0"/>
              <a:t>Anesthetic solution</a:t>
            </a:r>
          </a:p>
          <a:p>
            <a:r>
              <a:rPr lang="en-US" dirty="0"/>
              <a:t>Normal saline</a:t>
            </a:r>
          </a:p>
          <a:p>
            <a:r>
              <a:rPr lang="en-US" dirty="0"/>
              <a:t>Ringers solution </a:t>
            </a:r>
          </a:p>
          <a:p>
            <a:r>
              <a:rPr lang="en-US" dirty="0"/>
              <a:t>3. zinc oxide paste</a:t>
            </a:r>
          </a:p>
          <a:p>
            <a:r>
              <a:rPr lang="en-US" dirty="0"/>
              <a:t>4. antibiotic paste</a:t>
            </a:r>
          </a:p>
          <a:p>
            <a:r>
              <a:rPr lang="en-US" dirty="0"/>
              <a:t>5. </a:t>
            </a:r>
            <a:r>
              <a:rPr lang="en-US" dirty="0" err="1"/>
              <a:t>tricalcium</a:t>
            </a:r>
            <a:r>
              <a:rPr lang="en-US" dirty="0"/>
              <a:t> phosphate</a:t>
            </a:r>
          </a:p>
          <a:p>
            <a:r>
              <a:rPr lang="en-US" dirty="0"/>
              <a:t>6.Collagen calcium phosphate gel</a:t>
            </a:r>
          </a:p>
          <a:p>
            <a:r>
              <a:rPr lang="en-US" dirty="0"/>
              <a:t>7. MTA</a:t>
            </a:r>
          </a:p>
          <a:p>
            <a:r>
              <a:rPr lang="en-US" dirty="0"/>
              <a:t>8. </a:t>
            </a:r>
            <a:r>
              <a:rPr lang="en-US" dirty="0" err="1"/>
              <a:t>osteogenic</a:t>
            </a:r>
            <a:r>
              <a:rPr lang="en-US" dirty="0"/>
              <a:t> protein I and II.</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apexification</a:t>
            </a:r>
            <a:r>
              <a:rPr lang="en-US" dirty="0"/>
              <a:t> technique</a:t>
            </a:r>
          </a:p>
        </p:txBody>
      </p:sp>
      <p:sp>
        <p:nvSpPr>
          <p:cNvPr id="3" name="Content Placeholder 2"/>
          <p:cNvSpPr>
            <a:spLocks noGrp="1"/>
          </p:cNvSpPr>
          <p:nvPr>
            <p:ph idx="1"/>
          </p:nvPr>
        </p:nvSpPr>
        <p:spPr>
          <a:xfrm>
            <a:off x="1905000" y="1935480"/>
            <a:ext cx="8305800" cy="4693920"/>
          </a:xfrm>
        </p:spPr>
        <p:txBody>
          <a:bodyPr>
            <a:normAutofit fontScale="92500" lnSpcReduction="10000"/>
          </a:bodyPr>
          <a:lstStyle/>
          <a:p>
            <a:pPr lvl="0"/>
            <a:r>
              <a:rPr lang="en-US" dirty="0"/>
              <a:t> The canal is cleansed and sanitized in the routine endodontic manner  with the use of a rubber dam.</a:t>
            </a:r>
          </a:p>
          <a:p>
            <a:pPr lvl="0"/>
            <a:r>
              <a:rPr lang="en-US" dirty="0"/>
              <a:t> The access opening is made, the length of the canal is established </a:t>
            </a:r>
            <a:r>
              <a:rPr lang="en-US" dirty="0" err="1"/>
              <a:t>radiographically</a:t>
            </a:r>
            <a:r>
              <a:rPr lang="en-US" dirty="0"/>
              <a:t> and the canal is cleansed as thoroughly as possible. Frequent irrigation with sodium hypochlorite helps remove debris from the canal. </a:t>
            </a:r>
          </a:p>
          <a:p>
            <a:pPr lvl="0"/>
            <a:r>
              <a:rPr lang="en-US" dirty="0"/>
              <a:t>After thorough debridement the canal is dried and just barely medicated with CMCP or some other suitable </a:t>
            </a:r>
            <a:r>
              <a:rPr lang="en-US" dirty="0" err="1"/>
              <a:t>intracanal</a:t>
            </a:r>
            <a:r>
              <a:rPr lang="en-US" dirty="0"/>
              <a:t> medicament.</a:t>
            </a:r>
          </a:p>
          <a:p>
            <a:pPr lvl="0"/>
            <a:r>
              <a:rPr lang="en-US" dirty="0"/>
              <a:t> It is then sealed with a temporary cement.</a:t>
            </a:r>
          </a:p>
          <a:p>
            <a:pPr lvl="0"/>
            <a:r>
              <a:rPr lang="en-US" dirty="0"/>
              <a:t> When the tooth is free of signs and symptoms of infection, the canal is dried and filled with a stiff mix of Ca(OH)2 and CMCP.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905000" y="990600"/>
            <a:ext cx="8534400" cy="5638800"/>
          </a:xfrm>
        </p:spPr>
        <p:txBody>
          <a:bodyPr>
            <a:normAutofit fontScale="92500" lnSpcReduction="20000"/>
          </a:bodyPr>
          <a:lstStyle/>
          <a:p>
            <a:pPr lvl="0"/>
            <a:r>
              <a:rPr lang="en-US" dirty="0"/>
              <a:t>After the canal is filled, the access opening must be sealed with a permanent filling material. If the outer seal is defective, the calcium hydroxide paste is lost and recontamination of the canal will result.</a:t>
            </a:r>
          </a:p>
          <a:p>
            <a:pPr lvl="0"/>
            <a:r>
              <a:rPr lang="en-US" dirty="0"/>
              <a:t>The usual time required to achieve </a:t>
            </a:r>
            <a:r>
              <a:rPr lang="en-US" dirty="0" err="1"/>
              <a:t>apexification</a:t>
            </a:r>
            <a:r>
              <a:rPr lang="en-US" dirty="0"/>
              <a:t> is </a:t>
            </a:r>
            <a:r>
              <a:rPr lang="en-US" b="1" dirty="0">
                <a:solidFill>
                  <a:schemeClr val="bg1"/>
                </a:solidFill>
              </a:rPr>
              <a:t>6 to 24 months </a:t>
            </a:r>
            <a:r>
              <a:rPr lang="en-US" dirty="0"/>
              <a:t>(average 1 year +/- 7 months). </a:t>
            </a:r>
          </a:p>
          <a:p>
            <a:pPr lvl="0"/>
            <a:r>
              <a:rPr lang="en-US" dirty="0"/>
              <a:t>Factors that lead to increased time are</a:t>
            </a:r>
          </a:p>
          <a:p>
            <a:pPr lvl="0">
              <a:buNone/>
            </a:pPr>
            <a:r>
              <a:rPr lang="en-US" dirty="0"/>
              <a:t> </a:t>
            </a:r>
          </a:p>
          <a:p>
            <a:pPr lvl="0">
              <a:buFont typeface="Wingdings" pitchFamily="2" charset="2"/>
              <a:buChar char="Ø"/>
            </a:pPr>
            <a:r>
              <a:rPr lang="en-US" dirty="0"/>
              <a:t>the presence of a radiolucent lesion, </a:t>
            </a:r>
          </a:p>
          <a:p>
            <a:pPr lvl="0">
              <a:buFont typeface="Wingdings" pitchFamily="2" charset="2"/>
              <a:buChar char="Ø"/>
            </a:pPr>
            <a:endParaRPr lang="en-US" dirty="0"/>
          </a:p>
          <a:p>
            <a:pPr lvl="0">
              <a:buFont typeface="Wingdings" pitchFamily="2" charset="2"/>
              <a:buChar char="Ø"/>
            </a:pPr>
            <a:r>
              <a:rPr lang="en-US" dirty="0"/>
              <a:t>inter-appointment symptoms, and </a:t>
            </a:r>
          </a:p>
          <a:p>
            <a:pPr lvl="0">
              <a:buFont typeface="Wingdings" pitchFamily="2" charset="2"/>
              <a:buChar char="Ø"/>
            </a:pPr>
            <a:endParaRPr lang="en-US" dirty="0"/>
          </a:p>
          <a:p>
            <a:pPr lvl="0">
              <a:buFont typeface="Wingdings" pitchFamily="2" charset="2"/>
              <a:buChar char="Ø"/>
            </a:pPr>
            <a:r>
              <a:rPr lang="en-US" dirty="0"/>
              <a:t>loss of the external seal with re-infection of the canal. </a:t>
            </a:r>
          </a:p>
          <a:p>
            <a:pPr lvl="0">
              <a:buNone/>
            </a:pPr>
            <a:endParaRPr lang="en-US" dirty="0"/>
          </a:p>
          <a:p>
            <a:pPr lvl="0">
              <a:buNone/>
            </a:pPr>
            <a:r>
              <a:rPr lang="en-US" dirty="0"/>
              <a:t>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endParaRPr lang="en-US" dirty="0"/>
          </a:p>
        </p:txBody>
      </p:sp>
      <p:sp>
        <p:nvSpPr>
          <p:cNvPr id="3" name="Content Placeholder 2"/>
          <p:cNvSpPr>
            <a:spLocks noGrp="1"/>
          </p:cNvSpPr>
          <p:nvPr>
            <p:ph idx="1"/>
          </p:nvPr>
        </p:nvSpPr>
        <p:spPr/>
        <p:txBody>
          <a:bodyPr>
            <a:normAutofit/>
          </a:bodyPr>
          <a:lstStyle/>
          <a:p>
            <a:pPr>
              <a:buNone/>
            </a:pPr>
            <a:r>
              <a:rPr lang="en-US" dirty="0"/>
              <a:t>•• Recall interval</a:t>
            </a:r>
          </a:p>
          <a:p>
            <a:pPr>
              <a:buNone/>
            </a:pPr>
            <a:r>
              <a:rPr lang="en-US" dirty="0"/>
              <a:t>–  2 months (</a:t>
            </a:r>
            <a:r>
              <a:rPr lang="en-US" dirty="0" err="1"/>
              <a:t>Andreasen</a:t>
            </a:r>
            <a:r>
              <a:rPr lang="en-US" dirty="0"/>
              <a:t> 1985)</a:t>
            </a:r>
          </a:p>
          <a:p>
            <a:pPr>
              <a:buNone/>
            </a:pPr>
            <a:r>
              <a:rPr lang="en-US" dirty="0"/>
              <a:t>–  3-6 months (</a:t>
            </a:r>
            <a:r>
              <a:rPr lang="en-US" dirty="0" err="1"/>
              <a:t>Andreasen</a:t>
            </a:r>
            <a:r>
              <a:rPr lang="en-US" dirty="0"/>
              <a:t> 1994)</a:t>
            </a:r>
          </a:p>
          <a:p>
            <a:pPr>
              <a:buNone/>
            </a:pPr>
            <a:endParaRPr lang="en-US" dirty="0"/>
          </a:p>
          <a:p>
            <a:pPr>
              <a:buNone/>
            </a:pPr>
            <a:endParaRPr lang="en-US" dirty="0"/>
          </a:p>
        </p:txBody>
      </p:sp>
    </p:spTree>
    <p:extLst>
      <p:ext uri="{BB962C8B-B14F-4D97-AF65-F5344CB8AC3E}">
        <p14:creationId xmlns:p14="http://schemas.microsoft.com/office/powerpoint/2010/main" xmlns="" val="22962044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Actions of Ca(OH)2 in Apexification</a:t>
            </a:r>
            <a:br>
              <a:rPr lang="en-US" dirty="0"/>
            </a:br>
            <a:endParaRPr lang="en-US" dirty="0"/>
          </a:p>
        </p:txBody>
      </p:sp>
      <p:sp>
        <p:nvSpPr>
          <p:cNvPr id="3" name="Content Placeholder 2"/>
          <p:cNvSpPr>
            <a:spLocks noGrp="1"/>
          </p:cNvSpPr>
          <p:nvPr>
            <p:ph idx="1"/>
          </p:nvPr>
        </p:nvSpPr>
        <p:spPr/>
        <p:txBody>
          <a:bodyPr>
            <a:normAutofit/>
          </a:bodyPr>
          <a:lstStyle/>
          <a:p>
            <a:pPr>
              <a:buNone/>
            </a:pPr>
            <a:r>
              <a:rPr lang="en-US" dirty="0"/>
              <a:t>• Bactericidal</a:t>
            </a:r>
          </a:p>
          <a:p>
            <a:pPr>
              <a:buNone/>
            </a:pPr>
            <a:r>
              <a:rPr lang="en-US" dirty="0"/>
              <a:t>• Low-grade irritation induces hard tissue</a:t>
            </a:r>
          </a:p>
          <a:p>
            <a:pPr>
              <a:buNone/>
            </a:pPr>
            <a:r>
              <a:rPr lang="en-US" dirty="0"/>
              <a:t>barrier formation</a:t>
            </a:r>
          </a:p>
          <a:p>
            <a:pPr>
              <a:buNone/>
            </a:pPr>
            <a:r>
              <a:rPr lang="en-US" dirty="0"/>
              <a:t>• Dissolves necrotic debris</a:t>
            </a:r>
          </a:p>
          <a:p>
            <a:pPr>
              <a:buNone/>
            </a:pPr>
            <a:endParaRPr lang="en-US" dirty="0"/>
          </a:p>
          <a:p>
            <a:pPr>
              <a:buNone/>
            </a:pPr>
            <a:endParaRPr lang="en-US" dirty="0"/>
          </a:p>
        </p:txBody>
      </p:sp>
    </p:spTree>
    <p:extLst>
      <p:ext uri="{BB962C8B-B14F-4D97-AF65-F5344CB8AC3E}">
        <p14:creationId xmlns:p14="http://schemas.microsoft.com/office/powerpoint/2010/main" xmlns="" val="8426504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28000">
              <a:schemeClr val="accent1">
                <a:lumMod val="60000"/>
                <a:lumOff val="40000"/>
                <a:alpha val="88000"/>
              </a:schemeClr>
            </a:gs>
            <a:gs pos="25000">
              <a:schemeClr val="bg2">
                <a:tint val="83000"/>
                <a:satMod val="320000"/>
              </a:schemeClr>
            </a:gs>
            <a:gs pos="100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Successful Apexification</a:t>
            </a:r>
            <a:br>
              <a:rPr lang="en-US" dirty="0"/>
            </a:br>
            <a:endParaRPr lang="en-US" dirty="0"/>
          </a:p>
        </p:txBody>
      </p:sp>
      <p:sp>
        <p:nvSpPr>
          <p:cNvPr id="3" name="Content Placeholder 2"/>
          <p:cNvSpPr>
            <a:spLocks noGrp="1"/>
          </p:cNvSpPr>
          <p:nvPr>
            <p:ph idx="1"/>
          </p:nvPr>
        </p:nvSpPr>
        <p:spPr/>
        <p:txBody>
          <a:bodyPr/>
          <a:lstStyle/>
          <a:p>
            <a:pPr>
              <a:buNone/>
            </a:pPr>
            <a:r>
              <a:rPr lang="en-US" dirty="0"/>
              <a:t>• Asymptomatic</a:t>
            </a:r>
          </a:p>
          <a:p>
            <a:pPr>
              <a:buNone/>
            </a:pPr>
            <a:r>
              <a:rPr lang="en-US" dirty="0"/>
              <a:t>• Radiographic absence of pathology</a:t>
            </a:r>
          </a:p>
          <a:p>
            <a:pPr>
              <a:buNone/>
            </a:pPr>
            <a:r>
              <a:rPr lang="en-US" dirty="0"/>
              <a:t>• Continued root development </a:t>
            </a:r>
          </a:p>
          <a:p>
            <a:pPr>
              <a:buNone/>
            </a:pPr>
            <a:r>
              <a:rPr lang="en-US" dirty="0"/>
              <a:t>• Hard tissue barrier at apex</a:t>
            </a:r>
          </a:p>
          <a:p>
            <a:pPr>
              <a:buNone/>
            </a:pPr>
            <a:r>
              <a:rPr lang="en-US" dirty="0"/>
              <a:t>• Success at 4-year post-op</a:t>
            </a:r>
          </a:p>
          <a:p>
            <a:endParaRPr lang="en-US" dirty="0"/>
          </a:p>
        </p:txBody>
      </p:sp>
    </p:spTree>
    <p:extLst>
      <p:ext uri="{BB962C8B-B14F-4D97-AF65-F5344CB8AC3E}">
        <p14:creationId xmlns:p14="http://schemas.microsoft.com/office/powerpoint/2010/main" xmlns="" val="1139184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645229" y="1314453"/>
            <a:ext cx="6945086" cy="827318"/>
          </a:xfrm>
        </p:spPr>
        <p:txBody>
          <a:bodyPr>
            <a:normAutofit fontScale="90000"/>
          </a:bodyPr>
          <a:lstStyle/>
          <a:p>
            <a:r>
              <a:rPr lang="en-US" b="1" dirty="0">
                <a:solidFill>
                  <a:schemeClr val="tx1"/>
                </a:solidFill>
                <a:effectLst/>
                <a:latin typeface="Times New Roman" panose="02020603050405020304" pitchFamily="18" charset="0"/>
                <a:cs typeface="Times New Roman" panose="02020603050405020304" pitchFamily="18" charset="0"/>
              </a:rPr>
              <a:t>Specific learning Objectives </a:t>
            </a:r>
            <a:endParaRPr lang="en-US" sz="2325" b="1" dirty="0">
              <a:latin typeface="Times New Roman" panose="02020603050405020304" pitchFamily="18" charset="0"/>
              <a:cs typeface="Times New Roman" panose="02020603050405020304" pitchFamily="18" charset="0"/>
            </a:endParaRPr>
          </a:p>
        </p:txBody>
      </p:sp>
      <p:graphicFrame>
        <p:nvGraphicFramePr>
          <p:cNvPr id="2" name="Table 1"/>
          <p:cNvGraphicFramePr>
            <a:graphicFrameLocks noGrp="1"/>
          </p:cNvGraphicFramePr>
          <p:nvPr/>
        </p:nvGraphicFramePr>
        <p:xfrm>
          <a:off x="2057401" y="2816678"/>
          <a:ext cx="7674428" cy="1363496"/>
        </p:xfrm>
        <a:graphic>
          <a:graphicData uri="http://schemas.openxmlformats.org/drawingml/2006/table">
            <a:tbl>
              <a:tblPr firstRow="1" bandRow="1">
                <a:tableStyleId>{5C22544A-7EE6-4342-B048-85BDC9FD1C3A}</a:tableStyleId>
              </a:tblPr>
              <a:tblGrid>
                <a:gridCol w="2025499">
                  <a:extLst>
                    <a:ext uri="{9D8B030D-6E8A-4147-A177-3AD203B41FA5}">
                      <a16:colId xmlns="" xmlns:a16="http://schemas.microsoft.com/office/drawing/2014/main" val="946123654"/>
                    </a:ext>
                  </a:extLst>
                </a:gridCol>
                <a:gridCol w="3344427">
                  <a:extLst>
                    <a:ext uri="{9D8B030D-6E8A-4147-A177-3AD203B41FA5}">
                      <a16:colId xmlns="" xmlns:a16="http://schemas.microsoft.com/office/drawing/2014/main" val="2411658997"/>
                    </a:ext>
                  </a:extLst>
                </a:gridCol>
                <a:gridCol w="2304502">
                  <a:extLst>
                    <a:ext uri="{9D8B030D-6E8A-4147-A177-3AD203B41FA5}">
                      <a16:colId xmlns="" xmlns:a16="http://schemas.microsoft.com/office/drawing/2014/main" val="3411213719"/>
                    </a:ext>
                  </a:extLst>
                </a:gridCol>
              </a:tblGrid>
              <a:tr h="340874">
                <a:tc>
                  <a:txBody>
                    <a:bodyPr/>
                    <a:lstStyle/>
                    <a:p>
                      <a:r>
                        <a:rPr lang="en-US" sz="1400" dirty="0"/>
                        <a:t>Core areas* </a:t>
                      </a:r>
                    </a:p>
                  </a:txBody>
                  <a:tcPr marL="68580" marR="68580" marT="34290" marB="34290"/>
                </a:tc>
                <a:tc>
                  <a:txBody>
                    <a:bodyPr/>
                    <a:lstStyle/>
                    <a:p>
                      <a:r>
                        <a:rPr lang="en-US" sz="1400" dirty="0"/>
                        <a:t>Domain</a:t>
                      </a:r>
                      <a:r>
                        <a:rPr lang="en-US" sz="1400" baseline="0" dirty="0"/>
                        <a:t> **</a:t>
                      </a:r>
                      <a:endParaRPr lang="en-US" sz="1400" dirty="0"/>
                    </a:p>
                  </a:txBody>
                  <a:tcPr marL="68580" marR="68580" marT="34290" marB="34290"/>
                </a:tc>
                <a:tc>
                  <a:txBody>
                    <a:bodyPr/>
                    <a:lstStyle/>
                    <a:p>
                      <a:r>
                        <a:rPr lang="en-US" sz="1400" dirty="0"/>
                        <a:t>Category #</a:t>
                      </a:r>
                    </a:p>
                  </a:txBody>
                  <a:tcPr marL="68580" marR="68580" marT="34290" marB="34290"/>
                </a:tc>
                <a:extLst>
                  <a:ext uri="{0D108BD9-81ED-4DB2-BD59-A6C34878D82A}">
                    <a16:rowId xmlns="" xmlns:a16="http://schemas.microsoft.com/office/drawing/2014/main" val="868424398"/>
                  </a:ext>
                </a:extLst>
              </a:tr>
              <a:tr h="340874">
                <a:tc>
                  <a:txBody>
                    <a:bodyPr/>
                    <a:lstStyle/>
                    <a:p>
                      <a:r>
                        <a:rPr lang="en-US" sz="1400" dirty="0"/>
                        <a:t>Morphology </a:t>
                      </a:r>
                    </a:p>
                  </a:txBody>
                  <a:tcPr marL="68576" marR="68576" marT="34294" marB="34294"/>
                </a:tc>
                <a:tc>
                  <a:txBody>
                    <a:bodyPr/>
                    <a:lstStyle/>
                    <a:p>
                      <a:r>
                        <a:rPr lang="en-US" sz="1400" dirty="0"/>
                        <a:t>Cognitive </a:t>
                      </a:r>
                    </a:p>
                  </a:txBody>
                  <a:tcPr marL="68576" marR="68576" marT="34294" marB="34294"/>
                </a:tc>
                <a:tc>
                  <a:txBody>
                    <a:bodyPr/>
                    <a:lstStyle/>
                    <a:p>
                      <a:r>
                        <a:rPr lang="en-US" sz="1400" dirty="0"/>
                        <a:t>Must know</a:t>
                      </a:r>
                    </a:p>
                  </a:txBody>
                  <a:tcPr marL="68576" marR="68576" marT="34294" marB="34294"/>
                </a:tc>
                <a:extLst>
                  <a:ext uri="{0D108BD9-81ED-4DB2-BD59-A6C34878D82A}">
                    <a16:rowId xmlns="" xmlns:a16="http://schemas.microsoft.com/office/drawing/2014/main" val="3586572506"/>
                  </a:ext>
                </a:extLst>
              </a:tr>
              <a:tr h="340874">
                <a:tc>
                  <a:txBody>
                    <a:bodyPr/>
                    <a:lstStyle/>
                    <a:p>
                      <a:r>
                        <a:rPr lang="en-US" sz="1400" dirty="0"/>
                        <a:t>Methods </a:t>
                      </a:r>
                    </a:p>
                  </a:txBody>
                  <a:tcPr marL="68576" marR="68576" marT="34294" marB="34294"/>
                </a:tc>
                <a:tc>
                  <a:txBody>
                    <a:bodyPr/>
                    <a:lstStyle/>
                    <a:p>
                      <a:r>
                        <a:rPr lang="en-US" sz="1400" dirty="0"/>
                        <a:t>Psychomotor </a:t>
                      </a:r>
                    </a:p>
                  </a:txBody>
                  <a:tcPr marL="68576" marR="68576" marT="34294" marB="34294"/>
                </a:tc>
                <a:tc>
                  <a:txBody>
                    <a:bodyPr/>
                    <a:lstStyle/>
                    <a:p>
                      <a:r>
                        <a:rPr lang="en-US" sz="1400" dirty="0"/>
                        <a:t>Desire to know</a:t>
                      </a:r>
                    </a:p>
                  </a:txBody>
                  <a:tcPr marL="68576" marR="68576" marT="34294" marB="34294"/>
                </a:tc>
                <a:extLst>
                  <a:ext uri="{0D108BD9-81ED-4DB2-BD59-A6C34878D82A}">
                    <a16:rowId xmlns="" xmlns:a16="http://schemas.microsoft.com/office/drawing/2014/main" val="2359924706"/>
                  </a:ext>
                </a:extLst>
              </a:tr>
              <a:tr h="340874">
                <a:tc>
                  <a:txBody>
                    <a:bodyPr/>
                    <a:lstStyle/>
                    <a:p>
                      <a:r>
                        <a:rPr lang="en-US" sz="1400" dirty="0"/>
                        <a:t>Failures </a:t>
                      </a:r>
                    </a:p>
                  </a:txBody>
                  <a:tcPr marL="68576" marR="68576" marT="34294" marB="34294"/>
                </a:tc>
                <a:tc>
                  <a:txBody>
                    <a:bodyPr/>
                    <a:lstStyle/>
                    <a:p>
                      <a:r>
                        <a:rPr lang="en-US" sz="1400" dirty="0"/>
                        <a:t>Cognitive </a:t>
                      </a:r>
                    </a:p>
                  </a:txBody>
                  <a:tcPr marL="68576" marR="68576" marT="34294" marB="34294"/>
                </a:tc>
                <a:tc>
                  <a:txBody>
                    <a:bodyPr/>
                    <a:lstStyle/>
                    <a:p>
                      <a:r>
                        <a:rPr lang="en-US" sz="1400" dirty="0"/>
                        <a:t>Nice to know</a:t>
                      </a:r>
                    </a:p>
                  </a:txBody>
                  <a:tcPr marL="68576" marR="68576" marT="34294" marB="34294"/>
                </a:tc>
                <a:extLst>
                  <a:ext uri="{0D108BD9-81ED-4DB2-BD59-A6C34878D82A}">
                    <a16:rowId xmlns="" xmlns:a16="http://schemas.microsoft.com/office/drawing/2014/main" val="2577297493"/>
                  </a:ext>
                </a:extLst>
              </a:tr>
            </a:tbl>
          </a:graphicData>
        </a:graphic>
      </p:graphicFrame>
      <p:sp>
        <p:nvSpPr>
          <p:cNvPr id="3" name="TextBox 2"/>
          <p:cNvSpPr txBox="1"/>
          <p:nvPr/>
        </p:nvSpPr>
        <p:spPr>
          <a:xfrm>
            <a:off x="2166257" y="4414708"/>
            <a:ext cx="6215742" cy="1384995"/>
          </a:xfrm>
          <a:prstGeom prst="rect">
            <a:avLst/>
          </a:prstGeom>
          <a:noFill/>
        </p:spPr>
        <p:txBody>
          <a:bodyPr wrap="square" rtlCol="0">
            <a:spAutoFit/>
          </a:bodyPr>
          <a:lstStyle/>
          <a:p>
            <a:pPr marL="214313" indent="-214313">
              <a:buFont typeface="Arial" panose="020B0604020202020204" pitchFamily="34" charset="0"/>
              <a:buChar char="•"/>
            </a:pPr>
            <a:r>
              <a:rPr lang="en-US" sz="2100" dirty="0">
                <a:solidFill>
                  <a:prstClr val="white"/>
                </a:solidFill>
                <a:latin typeface="Constantia"/>
              </a:rPr>
              <a:t>*Subtopic of importance</a:t>
            </a:r>
          </a:p>
          <a:p>
            <a:pPr marL="214313" indent="-214313">
              <a:buFont typeface="Arial" panose="020B0604020202020204" pitchFamily="34" charset="0"/>
              <a:buChar char="•"/>
            </a:pPr>
            <a:r>
              <a:rPr lang="en-US" sz="2100" dirty="0">
                <a:solidFill>
                  <a:prstClr val="white"/>
                </a:solidFill>
                <a:latin typeface="Constantia"/>
              </a:rPr>
              <a:t>**  Cognitive, Psychomotor   or Affective </a:t>
            </a:r>
          </a:p>
          <a:p>
            <a:pPr marL="214313" indent="-214313">
              <a:buFont typeface="Arial" panose="020B0604020202020204" pitchFamily="34" charset="0"/>
              <a:buChar char="•"/>
            </a:pPr>
            <a:r>
              <a:rPr lang="en-US" sz="2100" dirty="0">
                <a:solidFill>
                  <a:prstClr val="white"/>
                </a:solidFill>
                <a:latin typeface="Constantia"/>
              </a:rPr>
              <a:t># Must know , Nice to know  &amp; Desire to know </a:t>
            </a:r>
          </a:p>
          <a:p>
            <a:r>
              <a:rPr lang="en-US" sz="2100" dirty="0">
                <a:solidFill>
                  <a:prstClr val="white"/>
                </a:solidFill>
                <a:latin typeface="Constantia"/>
              </a:rPr>
              <a:t>( Table to be prepared as per the above format )</a:t>
            </a:r>
          </a:p>
        </p:txBody>
      </p:sp>
      <p:sp>
        <p:nvSpPr>
          <p:cNvPr id="4" name="Rectangle 3"/>
          <p:cNvSpPr/>
          <p:nvPr/>
        </p:nvSpPr>
        <p:spPr>
          <a:xfrm>
            <a:off x="2405744" y="2266325"/>
            <a:ext cx="7347857" cy="738664"/>
          </a:xfrm>
          <a:prstGeom prst="rect">
            <a:avLst/>
          </a:prstGeom>
        </p:spPr>
        <p:txBody>
          <a:bodyPr wrap="square">
            <a:spAutoFit/>
          </a:bodyPr>
          <a:lstStyle/>
          <a:p>
            <a:r>
              <a:rPr lang="en-US" sz="2100" b="1" dirty="0">
                <a:solidFill>
                  <a:prstClr val="white"/>
                </a:solidFill>
                <a:latin typeface="Times New Roman" panose="02020603050405020304" pitchFamily="18" charset="0"/>
                <a:cs typeface="Times New Roman" panose="02020603050405020304" pitchFamily="18" charset="0"/>
              </a:rPr>
              <a:t>At the end of this presentation the learner is expected to know ;</a:t>
            </a:r>
            <a:endParaRPr lang="en-US" sz="2100" dirty="0">
              <a:solidFill>
                <a:prstClr val="white"/>
              </a:solidFill>
              <a:latin typeface="Constantia"/>
            </a:endParaRPr>
          </a:p>
        </p:txBody>
      </p:sp>
      <p:sp>
        <p:nvSpPr>
          <p:cNvPr id="5" name="Slide Number Placeholder 4"/>
          <p:cNvSpPr>
            <a:spLocks noGrp="1"/>
          </p:cNvSpPr>
          <p:nvPr>
            <p:ph type="sldNum" sz="quarter" idx="12"/>
          </p:nvPr>
        </p:nvSpPr>
        <p:spPr/>
        <p:txBody>
          <a:bodyPr/>
          <a:lstStyle/>
          <a:p>
            <a:fld id="{72795863-2509-495E-A4D3-2D1EB08AA326}" type="slidenum">
              <a:rPr lang="en-US">
                <a:solidFill>
                  <a:srgbClr val="FFC000">
                    <a:shade val="90000"/>
                  </a:srgbClr>
                </a:solidFill>
                <a:latin typeface="Constantia"/>
              </a:rPr>
              <a:pPr/>
              <a:t>2</a:t>
            </a:fld>
            <a:endParaRPr lang="en-US">
              <a:solidFill>
                <a:srgbClr val="FFC000">
                  <a:shade val="90000"/>
                </a:srgbClr>
              </a:solidFill>
              <a:latin typeface="Constantia"/>
            </a:endParaRPr>
          </a:p>
        </p:txBody>
      </p:sp>
    </p:spTree>
    <p:extLst>
      <p:ext uri="{BB962C8B-B14F-4D97-AF65-F5344CB8AC3E}">
        <p14:creationId xmlns:p14="http://schemas.microsoft.com/office/powerpoint/2010/main" xmlns="" val="121564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Revascularization to induce </a:t>
            </a:r>
            <a:r>
              <a:rPr lang="en-US" dirty="0" err="1"/>
              <a:t>apexification</a:t>
            </a:r>
            <a:r>
              <a:rPr lang="en-US" dirty="0"/>
              <a:t> </a:t>
            </a:r>
          </a:p>
        </p:txBody>
      </p:sp>
      <p:sp>
        <p:nvSpPr>
          <p:cNvPr id="3" name="Content Placeholder 2"/>
          <p:cNvSpPr>
            <a:spLocks noGrp="1"/>
          </p:cNvSpPr>
          <p:nvPr>
            <p:ph idx="1"/>
          </p:nvPr>
        </p:nvSpPr>
        <p:spPr/>
        <p:txBody>
          <a:bodyPr>
            <a:normAutofit/>
          </a:bodyPr>
          <a:lstStyle/>
          <a:p>
            <a:r>
              <a:rPr lang="en-US" dirty="0" err="1">
                <a:solidFill>
                  <a:schemeClr val="bg1"/>
                </a:solidFill>
              </a:rPr>
              <a:t>Ostby</a:t>
            </a:r>
            <a:r>
              <a:rPr lang="en-US" dirty="0">
                <a:solidFill>
                  <a:schemeClr val="bg1"/>
                </a:solidFill>
              </a:rPr>
              <a:t> 1961 </a:t>
            </a:r>
          </a:p>
          <a:p>
            <a:r>
              <a:rPr lang="en-US" dirty="0"/>
              <a:t>Re establish the vitality in </a:t>
            </a:r>
            <a:r>
              <a:rPr lang="en-US" dirty="0" err="1"/>
              <a:t>nonvital</a:t>
            </a:r>
            <a:r>
              <a:rPr lang="en-US" dirty="0"/>
              <a:t> tooth to allow repair and regeneration of tissue.</a:t>
            </a:r>
          </a:p>
          <a:p>
            <a:endParaRPr lang="en-US" dirty="0"/>
          </a:p>
          <a:p>
            <a:r>
              <a:rPr lang="en-US" dirty="0"/>
              <a:t>Rationale is that if a sterile tissue matrix is provided in which new cells can grow pulp vitality can be re-established.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0"/>
            <a:r>
              <a:rPr lang="en-US" dirty="0"/>
              <a:t>Revascularization of a necrotic pulp has been considered possible only after avulsion of an immature permanent tooth.</a:t>
            </a:r>
          </a:p>
          <a:p>
            <a:pPr lvl="0"/>
            <a:endParaRPr lang="en-US" dirty="0"/>
          </a:p>
          <a:p>
            <a:pPr lvl="0"/>
            <a:r>
              <a:rPr lang="en-US" dirty="0"/>
              <a:t>The pulp is necrotic but usually not degenerated and infected so that it can act as a scaffold into which the new tissue can grow. </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development of normal , sterile granulation tissue within the root canal is thought to aid in revascularization and stimulation of </a:t>
            </a:r>
            <a:r>
              <a:rPr lang="en-US" dirty="0" err="1"/>
              <a:t>cementoblasts</a:t>
            </a:r>
            <a:r>
              <a:rPr lang="en-US" dirty="0"/>
              <a:t> or the undifferentiated </a:t>
            </a:r>
            <a:r>
              <a:rPr lang="en-US" dirty="0" err="1"/>
              <a:t>mesenchymal</a:t>
            </a:r>
            <a:r>
              <a:rPr lang="en-US" dirty="0"/>
              <a:t> cells at the </a:t>
            </a:r>
            <a:r>
              <a:rPr lang="en-US" dirty="0" err="1"/>
              <a:t>periapex</a:t>
            </a:r>
            <a:r>
              <a:rPr lang="en-US" dirty="0"/>
              <a:t> as well as lateral wall.</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981200" y="2011680"/>
            <a:ext cx="8229600" cy="4389120"/>
          </a:xfrm>
        </p:spPr>
        <p:txBody>
          <a:bodyPr>
            <a:normAutofit fontScale="92500"/>
          </a:bodyPr>
          <a:lstStyle/>
          <a:p>
            <a:pPr lvl="0"/>
            <a:r>
              <a:rPr lang="en-US" dirty="0"/>
              <a:t> A recent scientific finding, which may explain in part why </a:t>
            </a:r>
            <a:r>
              <a:rPr lang="en-US" dirty="0" err="1"/>
              <a:t>apexogenesis</a:t>
            </a:r>
            <a:r>
              <a:rPr lang="en-US" dirty="0"/>
              <a:t> can occur in these infected immature permanent teeth, is the discovery and isolation of a new population of </a:t>
            </a:r>
            <a:r>
              <a:rPr lang="en-US" b="1" dirty="0" err="1"/>
              <a:t>mesenchymal</a:t>
            </a:r>
            <a:r>
              <a:rPr lang="en-US" b="1" dirty="0"/>
              <a:t> stem cells (MSCs) </a:t>
            </a:r>
            <a:r>
              <a:rPr lang="en-US" dirty="0"/>
              <a:t>residing in the apical papilla of incompletely developed teeth. </a:t>
            </a:r>
          </a:p>
          <a:p>
            <a:pPr lvl="0"/>
            <a:endParaRPr lang="en-US" dirty="0"/>
          </a:p>
          <a:p>
            <a:pPr lvl="0"/>
            <a:r>
              <a:rPr lang="en-US" dirty="0"/>
              <a:t>These cells are termed </a:t>
            </a:r>
            <a:r>
              <a:rPr lang="en-US" b="1" dirty="0"/>
              <a:t>stem cells from the apical papilla (SCAP), </a:t>
            </a:r>
            <a:r>
              <a:rPr lang="en-US" dirty="0"/>
              <a:t>and they differentiate into </a:t>
            </a:r>
            <a:r>
              <a:rPr lang="en-US" dirty="0" err="1"/>
              <a:t>odontoblast</a:t>
            </a:r>
            <a:r>
              <a:rPr lang="en-US" dirty="0"/>
              <a:t>-like cells forming dentin Apical papilla is apical to the epithelial diaphragm, and there is an apical cell-rich zone lying between the apical papilla and the pulp. </a:t>
            </a:r>
          </a:p>
          <a:p>
            <a:pPr>
              <a:buNone/>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057400" y="729902"/>
            <a:ext cx="8545286" cy="1097926"/>
          </a:xfrm>
        </p:spPr>
        <p:txBody>
          <a:bodyPr>
            <a:normAutofit/>
          </a:bodyPr>
          <a:lstStyle/>
          <a:p>
            <a:r>
              <a:rPr lang="en-US" sz="2700" b="1" dirty="0">
                <a:solidFill>
                  <a:schemeClr val="tx1"/>
                </a:solidFill>
                <a:latin typeface="Times New Roman" panose="02020603050405020304" pitchFamily="18" charset="0"/>
                <a:cs typeface="Times New Roman" panose="02020603050405020304" pitchFamily="18" charset="0"/>
              </a:rPr>
              <a:t>TAKE HOME MESSEGE/ FOR THE TOPIC COVERED (SUMMARY)  </a:t>
            </a:r>
            <a:endParaRPr lang="en-US" sz="2700" b="1"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72795863-2509-495E-A4D3-2D1EB08AA326}" type="slidenum">
              <a:rPr lang="en-US">
                <a:solidFill>
                  <a:srgbClr val="FFC000">
                    <a:shade val="90000"/>
                  </a:srgbClr>
                </a:solidFill>
                <a:latin typeface="Constantia"/>
              </a:rPr>
              <a:pPr/>
              <a:t>24</a:t>
            </a:fld>
            <a:endParaRPr lang="en-US">
              <a:solidFill>
                <a:srgbClr val="FFC000">
                  <a:shade val="90000"/>
                </a:srgbClr>
              </a:solidFill>
              <a:latin typeface="Constantia"/>
            </a:endParaRPr>
          </a:p>
        </p:txBody>
      </p:sp>
      <p:sp>
        <p:nvSpPr>
          <p:cNvPr id="4" name="TextBox 3">
            <a:extLst>
              <a:ext uri="{FF2B5EF4-FFF2-40B4-BE49-F238E27FC236}">
                <a16:creationId xmlns="" xmlns:a16="http://schemas.microsoft.com/office/drawing/2014/main" id="{F7B9A59B-5F3F-6209-6266-1A61007571B7}"/>
              </a:ext>
            </a:extLst>
          </p:cNvPr>
          <p:cNvSpPr txBox="1"/>
          <p:nvPr/>
        </p:nvSpPr>
        <p:spPr>
          <a:xfrm>
            <a:off x="2251587" y="1964354"/>
            <a:ext cx="7543800" cy="4893647"/>
          </a:xfrm>
          <a:prstGeom prst="rect">
            <a:avLst/>
          </a:prstGeom>
          <a:noFill/>
        </p:spPr>
        <p:txBody>
          <a:bodyPr wrap="square">
            <a:spAutoFit/>
          </a:bodyPr>
          <a:lstStyle/>
          <a:p>
            <a:pPr marL="342900" indent="-342900">
              <a:buFont typeface="Arial" panose="020B0604020202020204" pitchFamily="34" charset="0"/>
              <a:buChar char="•"/>
            </a:pPr>
            <a:r>
              <a:rPr lang="en-US" sz="2400" dirty="0">
                <a:solidFill>
                  <a:prstClr val="white"/>
                </a:solidFill>
                <a:latin typeface="Constantia"/>
              </a:rPr>
              <a:t>The assessment of a definitive pulpal status, prior to treatment, can be challenging in younger patients. </a:t>
            </a:r>
          </a:p>
          <a:p>
            <a:pPr marL="342900" indent="-342900">
              <a:buFont typeface="Arial" panose="020B0604020202020204" pitchFamily="34" charset="0"/>
              <a:buChar char="•"/>
            </a:pPr>
            <a:r>
              <a:rPr lang="en-US" sz="2400" dirty="0">
                <a:solidFill>
                  <a:prstClr val="white"/>
                </a:solidFill>
                <a:latin typeface="Constantia"/>
              </a:rPr>
              <a:t>However, a diagnosis of reversible pulpitis increases the probability of favorable healing and repair. </a:t>
            </a:r>
          </a:p>
          <a:p>
            <a:pPr marL="342900" indent="-342900">
              <a:buFont typeface="Arial" panose="020B0604020202020204" pitchFamily="34" charset="0"/>
              <a:buChar char="•"/>
            </a:pPr>
            <a:r>
              <a:rPr lang="en-US" sz="2400" dirty="0">
                <a:solidFill>
                  <a:prstClr val="white"/>
                </a:solidFill>
                <a:latin typeface="Constantia"/>
              </a:rPr>
              <a:t>A negative patient report, that is variable and subjective, does not always indicate that the pulp capping/pulpotomy procedure cannot proceed successfully. </a:t>
            </a:r>
          </a:p>
          <a:p>
            <a:pPr marL="342900" indent="-342900">
              <a:buFont typeface="Arial" panose="020B0604020202020204" pitchFamily="34" charset="0"/>
              <a:buChar char="•"/>
            </a:pPr>
            <a:r>
              <a:rPr lang="en-US" sz="2400" dirty="0">
                <a:solidFill>
                  <a:prstClr val="white"/>
                </a:solidFill>
                <a:latin typeface="Constantia"/>
              </a:rPr>
              <a:t>Moreover, pain or discomfort prompted by cold testing prior to treatment, or a direct pulp exposure during caries excavation, does not necessarily condemn the tooth to a poor prognosis and more aggressive therapies</a:t>
            </a:r>
          </a:p>
        </p:txBody>
      </p:sp>
    </p:spTree>
    <p:extLst>
      <p:ext uri="{BB962C8B-B14F-4D97-AF65-F5344CB8AC3E}">
        <p14:creationId xmlns:p14="http://schemas.microsoft.com/office/powerpoint/2010/main" xmlns="" val="5569233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2152650" y="1031422"/>
            <a:ext cx="7886700" cy="1093844"/>
          </a:xfrm>
        </p:spPr>
        <p:txBody>
          <a:bodyPr/>
          <a:lstStyle/>
          <a:p>
            <a:r>
              <a:rPr lang="en-US" dirty="0">
                <a:latin typeface="Times New Roman" panose="02020603050405020304" pitchFamily="18" charset="0"/>
                <a:cs typeface="Times New Roman" panose="02020603050405020304" pitchFamily="18" charset="0"/>
              </a:rPr>
              <a:t>Question &amp; Answer Session</a:t>
            </a:r>
            <a:endParaRPr lang="en-US" sz="1800" dirty="0"/>
          </a:p>
        </p:txBody>
      </p:sp>
      <p:sp>
        <p:nvSpPr>
          <p:cNvPr id="2" name="Slide Number Placeholder 1"/>
          <p:cNvSpPr>
            <a:spLocks noGrp="1"/>
          </p:cNvSpPr>
          <p:nvPr>
            <p:ph type="sldNum" sz="quarter" idx="12"/>
          </p:nvPr>
        </p:nvSpPr>
        <p:spPr/>
        <p:txBody>
          <a:bodyPr/>
          <a:lstStyle/>
          <a:p>
            <a:fld id="{72795863-2509-495E-A4D3-2D1EB08AA326}" type="slidenum">
              <a:rPr lang="en-US">
                <a:solidFill>
                  <a:srgbClr val="FFC000">
                    <a:shade val="90000"/>
                  </a:srgbClr>
                </a:solidFill>
                <a:latin typeface="Constantia"/>
              </a:rPr>
              <a:pPr/>
              <a:t>25</a:t>
            </a:fld>
            <a:endParaRPr lang="en-US">
              <a:solidFill>
                <a:srgbClr val="FFC000">
                  <a:shade val="90000"/>
                </a:srgbClr>
              </a:solidFill>
              <a:latin typeface="Constantia"/>
            </a:endParaRPr>
          </a:p>
        </p:txBody>
      </p:sp>
      <p:sp>
        <p:nvSpPr>
          <p:cNvPr id="4" name="TextBox 3"/>
          <p:cNvSpPr txBox="1"/>
          <p:nvPr/>
        </p:nvSpPr>
        <p:spPr>
          <a:xfrm>
            <a:off x="2505821" y="2971800"/>
            <a:ext cx="6923314" cy="1477328"/>
          </a:xfrm>
          <a:prstGeom prst="rect">
            <a:avLst/>
          </a:prstGeom>
          <a:noFill/>
        </p:spPr>
        <p:txBody>
          <a:bodyPr wrap="square" rtlCol="0">
            <a:spAutoFit/>
          </a:bodyPr>
          <a:lstStyle/>
          <a:p>
            <a:pPr marL="342900" indent="-342900">
              <a:buFontTx/>
              <a:buAutoNum type="arabicPeriod"/>
            </a:pPr>
            <a:r>
              <a:rPr lang="en-US" dirty="0">
                <a:solidFill>
                  <a:prstClr val="white"/>
                </a:solidFill>
                <a:latin typeface="Constantia"/>
              </a:rPr>
              <a:t>Write in brief about </a:t>
            </a:r>
            <a:r>
              <a:rPr lang="en-US" dirty="0" err="1">
                <a:solidFill>
                  <a:prstClr val="white"/>
                </a:solidFill>
                <a:latin typeface="Constantia"/>
              </a:rPr>
              <a:t>apexogenesis</a:t>
            </a:r>
            <a:r>
              <a:rPr lang="en-US" dirty="0">
                <a:solidFill>
                  <a:prstClr val="white"/>
                </a:solidFill>
                <a:latin typeface="Constantia"/>
              </a:rPr>
              <a:t>.</a:t>
            </a:r>
          </a:p>
          <a:p>
            <a:pPr marL="342900" indent="-342900">
              <a:buFontTx/>
              <a:buAutoNum type="arabicPeriod"/>
            </a:pPr>
            <a:r>
              <a:rPr lang="en-US" dirty="0">
                <a:solidFill>
                  <a:prstClr val="white"/>
                </a:solidFill>
                <a:latin typeface="Constantia"/>
              </a:rPr>
              <a:t>Write a short note on vital pulp therapy. </a:t>
            </a:r>
          </a:p>
          <a:p>
            <a:pPr marL="342900" indent="-342900">
              <a:buFontTx/>
              <a:buAutoNum type="arabicPeriod"/>
            </a:pPr>
            <a:r>
              <a:rPr lang="en-US" dirty="0">
                <a:solidFill>
                  <a:prstClr val="white"/>
                </a:solidFill>
                <a:latin typeface="Constantia"/>
              </a:rPr>
              <a:t> write in brief about pulp capping agents</a:t>
            </a:r>
          </a:p>
          <a:p>
            <a:pPr marL="342900" indent="-342900">
              <a:buFontTx/>
              <a:buAutoNum type="arabicPeriod"/>
            </a:pPr>
            <a:r>
              <a:rPr lang="en-US" dirty="0">
                <a:solidFill>
                  <a:prstClr val="white"/>
                </a:solidFill>
                <a:latin typeface="Constantia"/>
              </a:rPr>
              <a:t>Write a short not on apexification and its techniques.</a:t>
            </a:r>
          </a:p>
          <a:p>
            <a:pPr marL="342900" indent="-342900">
              <a:buFontTx/>
              <a:buAutoNum type="arabicPeriod"/>
            </a:pPr>
            <a:endParaRPr lang="en-US" dirty="0">
              <a:solidFill>
                <a:prstClr val="white"/>
              </a:solidFill>
              <a:latin typeface="Constantia"/>
            </a:endParaRPr>
          </a:p>
        </p:txBody>
      </p:sp>
    </p:spTree>
    <p:extLst>
      <p:ext uri="{BB962C8B-B14F-4D97-AF65-F5344CB8AC3E}">
        <p14:creationId xmlns:p14="http://schemas.microsoft.com/office/powerpoint/2010/main" xmlns="" val="22874092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References</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a:t>1.Endodontics – Fifth Edition - John I. Ingle, Leif K. </a:t>
            </a:r>
            <a:r>
              <a:rPr lang="en-US" dirty="0" err="1"/>
              <a:t>Bakland</a:t>
            </a:r>
            <a:endParaRPr lang="en-US" dirty="0"/>
          </a:p>
          <a:p>
            <a:r>
              <a:rPr lang="en-US" dirty="0"/>
              <a:t> </a:t>
            </a:r>
            <a:r>
              <a:rPr lang="en-US" dirty="0">
                <a:sym typeface="Symbol"/>
              </a:rPr>
              <a:t>2.</a:t>
            </a:r>
            <a:r>
              <a:rPr lang="en-US" dirty="0"/>
              <a:t>Dentistry for the adolescent- </a:t>
            </a:r>
            <a:r>
              <a:rPr lang="en-US" dirty="0" err="1"/>
              <a:t>Castaldi</a:t>
            </a:r>
            <a:r>
              <a:rPr lang="en-US" dirty="0"/>
              <a:t> and Brass </a:t>
            </a:r>
            <a:r>
              <a:rPr lang="en-US" dirty="0">
                <a:sym typeface="Symbol"/>
              </a:rPr>
              <a:t>3.</a:t>
            </a:r>
            <a:r>
              <a:rPr lang="en-US" dirty="0"/>
              <a:t>Paediatric Dentistry- Pinkham Clinical </a:t>
            </a:r>
            <a:r>
              <a:rPr lang="en-US" dirty="0" err="1"/>
              <a:t>Pedodontics</a:t>
            </a:r>
            <a:r>
              <a:rPr lang="en-US" dirty="0"/>
              <a:t> -Finn Dentistry for Child and Adolescent- Mc Donald </a:t>
            </a:r>
          </a:p>
          <a:p>
            <a:r>
              <a:rPr lang="en-US" dirty="0"/>
              <a:t>4.Pathways of the Pulp, 6th edition- Cohen S, Burns R </a:t>
            </a:r>
            <a:r>
              <a:rPr lang="en-US" dirty="0">
                <a:sym typeface="Symbol"/>
              </a:rPr>
              <a:t>5.</a:t>
            </a:r>
            <a:r>
              <a:rPr lang="en-US" dirty="0"/>
              <a:t>Endodontic Practice- Grossman Text Book Of 6.Pedodontics - </a:t>
            </a:r>
            <a:r>
              <a:rPr lang="en-US" dirty="0" err="1"/>
              <a:t>Shobha</a:t>
            </a:r>
            <a:r>
              <a:rPr lang="en-US" dirty="0"/>
              <a:t> </a:t>
            </a:r>
            <a:r>
              <a:rPr lang="en-US" dirty="0" err="1"/>
              <a:t>Tandon</a:t>
            </a:r>
            <a:r>
              <a:rPr lang="en-US" dirty="0"/>
              <a:t> </a:t>
            </a:r>
            <a:r>
              <a:rPr lang="en-US" dirty="0">
                <a:sym typeface="Symbol"/>
              </a:rPr>
              <a:t></a:t>
            </a:r>
            <a:r>
              <a:rPr lang="en-US" dirty="0"/>
              <a:t>Martin Trope. Treatment of Immature Teeth; </a:t>
            </a:r>
          </a:p>
          <a:p>
            <a:r>
              <a:rPr lang="en-US" dirty="0"/>
              <a:t>7.Endodontic Topics 2006 Jung et al. Biologically Based Treatment of Immature Permanent Teeth with Pulpal Necrosis; JOE—Volume 34, Number 7, July 2008 Huang et al. </a:t>
            </a:r>
          </a:p>
          <a:p>
            <a:r>
              <a:rPr lang="en-US" dirty="0"/>
              <a:t>8.The Hidden Treasure in Apical Papilla; JOE — Volume 34, Number 6, June 2008</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dirty="0"/>
          </a:p>
          <a:p>
            <a:endParaRPr lang="en-IN" dirty="0"/>
          </a:p>
          <a:p>
            <a:endParaRPr lang="en-IN" dirty="0"/>
          </a:p>
          <a:p>
            <a:endParaRPr lang="en-IN" dirty="0"/>
          </a:p>
          <a:p>
            <a:r>
              <a:rPr lang="en-IN" sz="7200" dirty="0"/>
              <a:t>                                   THANK  YOU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a:t>
            </a:r>
            <a:endParaRPr lang="en-IN" dirty="0"/>
          </a:p>
        </p:txBody>
      </p:sp>
      <p:sp>
        <p:nvSpPr>
          <p:cNvPr id="3" name="Content Placeholder 2"/>
          <p:cNvSpPr>
            <a:spLocks noGrp="1"/>
          </p:cNvSpPr>
          <p:nvPr>
            <p:ph idx="1"/>
          </p:nvPr>
        </p:nvSpPr>
        <p:spPr/>
        <p:txBody>
          <a:bodyPr/>
          <a:lstStyle/>
          <a:p>
            <a:pPr marL="0" indent="0">
              <a:buNone/>
            </a:pPr>
            <a:r>
              <a:rPr lang="en-US" dirty="0" smtClean="0"/>
              <a:t>APEXOGENESIS</a:t>
            </a:r>
          </a:p>
          <a:p>
            <a:pPr marL="0" indent="0">
              <a:buNone/>
            </a:pPr>
            <a:r>
              <a:rPr lang="en-US" dirty="0" smtClean="0"/>
              <a:t>APEXIFICATION </a:t>
            </a:r>
          </a:p>
          <a:p>
            <a:pPr marL="0" indent="0">
              <a:buNone/>
            </a:pPr>
            <a:r>
              <a:rPr lang="en-US" dirty="0" smtClean="0"/>
              <a:t>TAKE HOME MESSAGE </a:t>
            </a:r>
          </a:p>
          <a:p>
            <a:pPr marL="0" indent="0">
              <a:buNone/>
            </a:pPr>
            <a:r>
              <a:rPr lang="en-US" dirty="0" smtClean="0"/>
              <a:t>QUESTIONS </a:t>
            </a:r>
          </a:p>
          <a:p>
            <a:pPr marL="0" indent="0">
              <a:buNone/>
            </a:pPr>
            <a:r>
              <a:rPr lang="en-US" smtClean="0"/>
              <a:t>REFERENCES</a:t>
            </a:r>
            <a:endParaRPr lang="en-IN" dirty="0"/>
          </a:p>
        </p:txBody>
      </p:sp>
    </p:spTree>
    <p:extLst>
      <p:ext uri="{BB962C8B-B14F-4D97-AF65-F5344CB8AC3E}">
        <p14:creationId xmlns:p14="http://schemas.microsoft.com/office/powerpoint/2010/main" xmlns="" val="3101176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Later investigations showed three identifiable </a:t>
            </a:r>
            <a:r>
              <a:rPr lang="en-US" dirty="0" err="1"/>
              <a:t>histologic</a:t>
            </a:r>
            <a:r>
              <a:rPr lang="en-US" dirty="0"/>
              <a:t> zones under the calcium hydroxide in 4 to 9 days:</a:t>
            </a:r>
          </a:p>
          <a:p>
            <a:pPr lvl="0"/>
            <a:r>
              <a:rPr lang="en-US" dirty="0"/>
              <a:t> (1) coagulation necrosis, </a:t>
            </a:r>
          </a:p>
          <a:p>
            <a:pPr lvl="0"/>
            <a:r>
              <a:rPr lang="en-US" dirty="0"/>
              <a:t>(2) deep- staining basophilic areas with varied </a:t>
            </a:r>
            <a:r>
              <a:rPr lang="en-US" dirty="0" err="1"/>
              <a:t>osteodentin</a:t>
            </a:r>
            <a:r>
              <a:rPr lang="en-US" dirty="0"/>
              <a:t>.</a:t>
            </a:r>
          </a:p>
          <a:p>
            <a:pPr lvl="0"/>
            <a:r>
              <a:rPr lang="en-US" dirty="0"/>
              <a:t> (3) relatively normal pulp tissue, slightly hyperemic, underlying an </a:t>
            </a:r>
            <a:r>
              <a:rPr lang="en-US" dirty="0" err="1"/>
              <a:t>odontoblastic</a:t>
            </a:r>
            <a:r>
              <a:rPr lang="en-US" dirty="0"/>
              <a:t> layer.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Procedure</a:t>
            </a:r>
          </a:p>
        </p:txBody>
      </p:sp>
      <p:sp>
        <p:nvSpPr>
          <p:cNvPr id="3" name="Content Placeholder 2"/>
          <p:cNvSpPr>
            <a:spLocks noGrp="1"/>
          </p:cNvSpPr>
          <p:nvPr>
            <p:ph idx="1"/>
          </p:nvPr>
        </p:nvSpPr>
        <p:spPr/>
        <p:txBody>
          <a:bodyPr>
            <a:normAutofit/>
          </a:bodyPr>
          <a:lstStyle/>
          <a:p>
            <a:pPr lvl="0"/>
            <a:r>
              <a:rPr lang="en-US" dirty="0"/>
              <a:t> Anesthetize the tooth to be treated and isolate under  a rubber dam.</a:t>
            </a:r>
          </a:p>
          <a:p>
            <a:pPr lvl="0"/>
            <a:r>
              <a:rPr lang="en-US" dirty="0"/>
              <a:t>Excavate all caries and establish a cavity outline. </a:t>
            </a:r>
          </a:p>
          <a:p>
            <a:pPr lvl="0"/>
            <a:r>
              <a:rPr lang="en-US" dirty="0"/>
              <a:t>Irrigate the cavity with water and lightly dry with cotton pellets. </a:t>
            </a:r>
          </a:p>
          <a:p>
            <a:pPr lvl="0"/>
            <a:r>
              <a:rPr lang="en-US" dirty="0"/>
              <a:t>Remove the roof of the pulp chamber with a high-speed fissure bur.</a:t>
            </a:r>
          </a:p>
          <a:p>
            <a:pPr lvl="0"/>
            <a:r>
              <a:rPr lang="en-US" dirty="0"/>
              <a:t> Amputate the coronal pulp with a large low-speed round bur or a high-speed diamond stone with a light touch.(</a:t>
            </a:r>
            <a:r>
              <a:rPr lang="en-US" dirty="0" err="1">
                <a:solidFill>
                  <a:schemeClr val="bg1"/>
                </a:solidFill>
              </a:rPr>
              <a:t>Granath</a:t>
            </a:r>
            <a:r>
              <a:rPr lang="en-US" dirty="0">
                <a:solidFill>
                  <a:schemeClr val="bg1"/>
                </a:solidFill>
              </a:rPr>
              <a:t> et al) </a:t>
            </a:r>
          </a:p>
          <a:p>
            <a:pPr lvl="0"/>
            <a:r>
              <a:rPr lang="en-US" dirty="0"/>
              <a:t>Control hemorrhage with a cotton pellet applied with pressure or a damp pellet of hydrogen peroxide</a:t>
            </a:r>
          </a:p>
          <a:p>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981200" y="609600"/>
            <a:ext cx="7772400" cy="5943600"/>
          </a:xfrm>
        </p:spPr>
        <p:txBody>
          <a:bodyPr>
            <a:normAutofit fontScale="92500"/>
          </a:bodyPr>
          <a:lstStyle/>
          <a:p>
            <a:pPr lvl="0"/>
            <a:r>
              <a:rPr lang="en-US" dirty="0"/>
              <a:t>Place a calcium hydroxide mixture over the </a:t>
            </a:r>
            <a:r>
              <a:rPr lang="en-US" dirty="0" err="1"/>
              <a:t>radicular</a:t>
            </a:r>
            <a:r>
              <a:rPr lang="en-US" dirty="0"/>
              <a:t> pulp stumps at the canal orifices and dry with a cotton pellet.</a:t>
            </a:r>
          </a:p>
          <a:p>
            <a:pPr lvl="0"/>
            <a:r>
              <a:rPr lang="en-US" dirty="0"/>
              <a:t>Place quick-setting ZOE cement or resin-reinforced glass </a:t>
            </a:r>
            <a:r>
              <a:rPr lang="en-US" dirty="0" err="1"/>
              <a:t>ionomer</a:t>
            </a:r>
            <a:r>
              <a:rPr lang="en-US" dirty="0"/>
              <a:t> </a:t>
            </a:r>
            <a:r>
              <a:rPr lang="en-US" dirty="0">
                <a:sym typeface="Symbol"/>
              </a:rPr>
              <a:t> </a:t>
            </a:r>
            <a:r>
              <a:rPr lang="en-US" dirty="0"/>
              <a:t>cement over the calcium hydroxide to seal and fill the chamber.</a:t>
            </a:r>
          </a:p>
          <a:p>
            <a:pPr lvl="0"/>
            <a:r>
              <a:rPr lang="en-US" dirty="0"/>
              <a:t> If the crown is severely weakened by decay, a stainless steel crown rather than an amalgam restoration should be used to prevent cusp fractures .</a:t>
            </a:r>
          </a:p>
          <a:p>
            <a:pPr lvl="0"/>
            <a:r>
              <a:rPr lang="en-US" dirty="0"/>
              <a:t>The patient should be re-evaluated every three months for the first year, and then every 6 months for 2 to 4 years to determine if successful root formation is taking place and that there are no signs of pulp necrosis, root resorption or periradicular </a:t>
            </a:r>
            <a:r>
              <a:rPr lang="en-US" dirty="0" err="1"/>
              <a:t>pathosis</a:t>
            </a:r>
            <a:r>
              <a:rPr lang="en-US" dirty="0"/>
              <a:t>.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 Calcium hydroxide pulpotomy, young permanent molar.</a:t>
            </a:r>
          </a:p>
          <a:p>
            <a:pPr lvl="0"/>
            <a:r>
              <a:rPr lang="en-US" dirty="0"/>
              <a:t>A, Pulp of a first permanent molar exposed by caries .</a:t>
            </a:r>
          </a:p>
          <a:p>
            <a:pPr lvl="0"/>
            <a:r>
              <a:rPr lang="en-US" dirty="0"/>
              <a:t>B, Calcified dentin bridges  over vital pulp in canals. Note open apices.</a:t>
            </a:r>
          </a:p>
          <a:p>
            <a:pPr lvl="0"/>
            <a:r>
              <a:rPr lang="en-US" dirty="0"/>
              <a:t>C, Pulp recession and continued root development indicative of continuing pulp vitality.</a:t>
            </a:r>
          </a:p>
          <a:p>
            <a:pPr lvl="0">
              <a:buNone/>
            </a:pPr>
            <a:r>
              <a:rPr lang="en-US" dirty="0">
                <a:solidFill>
                  <a:schemeClr val="bg1"/>
                </a:solidFill>
              </a:rPr>
              <a:t>McDonald RE. Dentistry for the child and adolescent. 2nd ed.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Apexogenesis</a:t>
            </a:r>
            <a:r>
              <a:rPr lang="en-US" dirty="0"/>
              <a:t/>
            </a:r>
            <a:br>
              <a:rPr lang="en-US" dirty="0"/>
            </a:br>
            <a:endParaRPr lang="en-US" dirty="0"/>
          </a:p>
        </p:txBody>
      </p:sp>
      <p:sp>
        <p:nvSpPr>
          <p:cNvPr id="3" name="Content Placeholder 2"/>
          <p:cNvSpPr>
            <a:spLocks noGrp="1"/>
          </p:cNvSpPr>
          <p:nvPr>
            <p:ph idx="1"/>
          </p:nvPr>
        </p:nvSpPr>
        <p:spPr/>
        <p:txBody>
          <a:bodyPr/>
          <a:lstStyle/>
          <a:p>
            <a:pPr>
              <a:buNone/>
            </a:pPr>
            <a:r>
              <a:rPr lang="en-US" dirty="0"/>
              <a:t>• Encourage continued root formation</a:t>
            </a:r>
          </a:p>
          <a:p>
            <a:pPr>
              <a:buNone/>
            </a:pPr>
            <a:r>
              <a:rPr lang="en-US" dirty="0"/>
              <a:t>• Promote tertiary dentin formation</a:t>
            </a:r>
          </a:p>
          <a:p>
            <a:pPr>
              <a:buNone/>
            </a:pPr>
            <a:r>
              <a:rPr lang="en-US" dirty="0"/>
              <a:t>• No evidence of inflammatory resorption</a:t>
            </a:r>
          </a:p>
          <a:p>
            <a:pPr>
              <a:buNone/>
            </a:pPr>
            <a:r>
              <a:rPr lang="en-US" dirty="0"/>
              <a:t>• No evidence of root and </a:t>
            </a:r>
            <a:r>
              <a:rPr lang="en-US" dirty="0" err="1"/>
              <a:t>periradicular</a:t>
            </a:r>
            <a:r>
              <a:rPr lang="en-US" dirty="0"/>
              <a:t> </a:t>
            </a:r>
            <a:r>
              <a:rPr lang="en-US" dirty="0" err="1"/>
              <a:t>pathosis</a:t>
            </a:r>
            <a:endParaRPr lang="en-US" dirty="0"/>
          </a:p>
          <a:p>
            <a:pPr>
              <a:buNone/>
            </a:pPr>
            <a:endParaRPr lang="en-US" dirty="0"/>
          </a:p>
          <a:p>
            <a:endParaRPr lang="en-US" dirty="0"/>
          </a:p>
        </p:txBody>
      </p:sp>
    </p:spTree>
    <p:extLst>
      <p:ext uri="{BB962C8B-B14F-4D97-AF65-F5344CB8AC3E}">
        <p14:creationId xmlns:p14="http://schemas.microsoft.com/office/powerpoint/2010/main" xmlns="" val="3482384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0"/>
            <a:r>
              <a:rPr lang="en-US" dirty="0"/>
              <a:t>If any signs or symptoms of re-infection or pathology occur during this phase of treatment, the canal is </a:t>
            </a:r>
            <a:r>
              <a:rPr lang="en-US" dirty="0" err="1"/>
              <a:t>recleaned</a:t>
            </a:r>
            <a:r>
              <a:rPr lang="en-US" dirty="0"/>
              <a:t> and refilled with the Ca(OH)2 paste. The patient is recalled until radiographic evidence of </a:t>
            </a:r>
            <a:r>
              <a:rPr lang="en-US" dirty="0" err="1"/>
              <a:t>apexification</a:t>
            </a:r>
            <a:r>
              <a:rPr lang="en-US" dirty="0"/>
              <a:t> has become apparent. </a:t>
            </a:r>
          </a:p>
          <a:p>
            <a:pPr lvl="0">
              <a:buNone/>
            </a:pPr>
            <a:r>
              <a:rPr lang="en-US" sz="1800" dirty="0">
                <a:solidFill>
                  <a:schemeClr val="bg1"/>
                </a:solidFill>
              </a:rPr>
              <a:t>Source: Cohen S, Burns R: Pathways of the Pulp, 6th edition.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3">
      <a:dk1>
        <a:sysClr val="windowText" lastClr="000000"/>
      </a:dk1>
      <a:lt1>
        <a:sysClr val="window" lastClr="FFFFFF"/>
      </a:lt1>
      <a:dk2>
        <a:srgbClr val="04617B"/>
      </a:dk2>
      <a:lt2>
        <a:srgbClr val="FFC000"/>
      </a:lt2>
      <a:accent1>
        <a:srgbClr val="0F6FC6"/>
      </a:accent1>
      <a:accent2>
        <a:srgbClr val="20C8F7"/>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1478</Words>
  <Application>Microsoft Office PowerPoint</Application>
  <PresentationFormat>Custom</PresentationFormat>
  <Paragraphs>154</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Flow</vt:lpstr>
      <vt:lpstr>Slide 1</vt:lpstr>
      <vt:lpstr>Specific learning Objectives </vt:lpstr>
      <vt:lpstr>CONTENT</vt:lpstr>
      <vt:lpstr>Slide 4</vt:lpstr>
      <vt:lpstr>Procedure</vt:lpstr>
      <vt:lpstr>Slide 6</vt:lpstr>
      <vt:lpstr>Slide 7</vt:lpstr>
      <vt:lpstr>Apexogenesis </vt:lpstr>
      <vt:lpstr>Slide 9</vt:lpstr>
      <vt:lpstr>Non-vital teeth : Young Permanent Teeth </vt:lpstr>
      <vt:lpstr>Slide 11</vt:lpstr>
      <vt:lpstr>Slide 12</vt:lpstr>
      <vt:lpstr>Apexification </vt:lpstr>
      <vt:lpstr>Material used</vt:lpstr>
      <vt:lpstr>apexification technique</vt:lpstr>
      <vt:lpstr>Slide 16</vt:lpstr>
      <vt:lpstr> </vt:lpstr>
      <vt:lpstr>Actions of Ca(OH)2 in Apexification </vt:lpstr>
      <vt:lpstr>Successful Apexification </vt:lpstr>
      <vt:lpstr>Revascularization to induce apexification </vt:lpstr>
      <vt:lpstr>Slide 21</vt:lpstr>
      <vt:lpstr>Slide 22</vt:lpstr>
      <vt:lpstr>Slide 23</vt:lpstr>
      <vt:lpstr>TAKE HOME MESSEGE/ FOR THE TOPIC COVERED (SUMMARY)  </vt:lpstr>
      <vt:lpstr>Question &amp; Answer Session</vt:lpstr>
      <vt:lpstr>References </vt:lpstr>
      <vt:lpstr>Slide 27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Monika Vidhani</dc:creator>
  <cp:lastModifiedBy>test</cp:lastModifiedBy>
  <cp:revision>3</cp:revision>
  <dcterms:created xsi:type="dcterms:W3CDTF">2022-09-11T15:21:53Z</dcterms:created>
  <dcterms:modified xsi:type="dcterms:W3CDTF">2023-04-18T06:43:12Z</dcterms:modified>
</cp:coreProperties>
</file>